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2" r:id="rId6"/>
    <p:sldId id="263" r:id="rId7"/>
    <p:sldId id="273" r:id="rId8"/>
    <p:sldId id="274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0" y="2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3B5F285-C50C-4212-B97A-D29FA941B5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2E2DC2-BD29-4A4F-ABFD-2AC1EEECEB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29B30-93EF-4149-96C7-AD79252F7807}" type="datetimeFigureOut">
              <a:rPr lang="de-AT" smtClean="0"/>
              <a:t>02.03.2026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71CE6F-D53A-4C6B-AB58-F8FF845322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AK - Technik/Norm - BI der Tischler &amp; Holzgestalter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9FF857-28E3-4E34-A53E-CC74A868FA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E5C2-081A-4B2D-9154-4B010D0894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1325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2E17B-5E3C-41CE-A773-38E16B3C8E70}" type="datetimeFigureOut">
              <a:rPr lang="de-AT" smtClean="0"/>
              <a:t>02.03.2026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AK - Technik/Norm - BI der Tischler &amp; Holzgestalter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E8632-80B2-4E0B-8FA3-EBCFA032AA9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91920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C59B7-51BC-4049-A415-DFED73DB4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AA9B04-9483-4A22-BF55-320C17139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5581DB-1659-47F2-87F6-B8E9EE10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C27C-987C-4801-ABDA-B1F7648719AC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D0FC13-9627-4F8C-8256-B8FAD877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11FA0D-D88C-4C52-8C45-47C19EB8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545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92343-864E-407A-92ED-D1A3BF84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C63A27-7CB1-4413-9328-2682B5F89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95CCF-8099-495E-839B-31EB0165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1643-EA30-4551-8B34-307EB5239170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0AE954-4B99-4102-B90B-99BB5F54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B7E50D-6051-47B6-BA07-F28A34C2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412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D5A9638-3165-46AA-9E36-4AB3D3624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C571E3-D670-4988-B0A8-69D4818B3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1ACC1A-AE63-49E4-8BB2-3B4A34BB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575-60E1-4C0C-9BDD-F5C0FBF7DAA2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3A2C21-6E37-4559-9671-ABA1219C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A5BDD-E7C7-4C5D-9160-2EE9CB34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735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69262-00EE-4182-8C2D-2A563D2B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18BEAF-37AA-409C-911F-509604470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CADE26-B5BF-428B-90DA-6C20A9AC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B3C1-C0AF-402B-AD79-4A629B0E2B63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E027BC-E8C7-4EE8-B504-CF4BB52A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2ECC9C-1DD6-4176-9338-8F089BDB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657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0DAF6-5621-4052-9BBA-811C01EE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C794CE-7A81-46C8-8FA9-28D62E30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B7CC2-950D-43CC-953A-36664FC6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610-172D-4BF1-ADD7-C9FF1051BD8A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54176F-7DA4-4D6F-A552-CE592B71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C18B27-5778-4F4C-BA0C-25E7A7C1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201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CC9D0-9C6F-46D3-87B1-8AE1A418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8C0FD8-A69B-43FB-96AE-8A482B4D1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D4F1B5-F296-4BEB-8C3E-D8E75CE6E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16D36B-5B36-4B91-B8D6-568D8B9E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40BD-52F6-4EF6-9CC5-38743A0D188E}" type="datetime1">
              <a:rPr lang="de-AT" smtClean="0"/>
              <a:t>02.03.2026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4F80B5-BB5C-4127-9EB8-643F5FD7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2A1479-6729-416A-8322-9554CA10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35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246BF-5A16-4062-9F31-BD9BBB96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39D7C3-7239-4CBF-A378-E220AFD3E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2C8E61-AFB7-4DB3-A8FA-824580B21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B4F5FB-9043-4FFE-B15E-0F91B301E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1D07A3-C9A0-40DD-9F9F-D7D95D909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156159-FB19-428D-A344-2B6321C9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F792-1AE9-432B-BAB2-1FE68A875D7A}" type="datetime1">
              <a:rPr lang="de-AT" smtClean="0"/>
              <a:t>02.03.2026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691B03F-AD2E-4699-BF4A-C142EF07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0B17DD-F6F1-4D34-8B95-8B7BCC01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258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B031E-66AB-41CD-9F80-7AEB9CF3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7BC5AB-09F9-4C39-9BBE-B78224ED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E5F3-1E1E-4DB2-899A-016A5FA41476}" type="datetime1">
              <a:rPr lang="de-AT" smtClean="0"/>
              <a:t>02.03.2026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30EBFB-825C-4A5E-AF09-5EF6B70A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18BF64-30F7-4453-B3DC-82A16C25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532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2FE856-3361-4EA6-AA94-5FF3F137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47F6-53E5-4735-A8FA-957AEFE36F1D}" type="datetime1">
              <a:rPr lang="de-AT" smtClean="0"/>
              <a:t>02.03.2026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3AECCE-14D0-4F20-8EEC-F705A91F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9E0F6B-7A42-4356-ADA1-7E66DC7D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534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D4470-1074-4204-89DD-6E0E41AB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F9F02-3D5F-4ACE-822D-22781E3E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C5F2A8-0D5E-4CB4-BB59-1C721C3C3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0240D9-DBE7-4990-9A5F-BACC96BB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C775-593F-44F2-A46E-E42F353D3F34}" type="datetime1">
              <a:rPr lang="de-AT" smtClean="0"/>
              <a:t>02.03.2026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EB77F5-FE9F-463A-BF82-F0276A47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D9FC66-3E12-407B-AAFC-1F5B0173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522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D2F7D-F82C-42CB-8607-0530823D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1D96B8-16FF-4C7D-9FCC-E1786CD9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2EFD6D-3083-4DD9-A428-3580D01E5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1C0090-F127-4151-9254-E1D236BD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53C9-9B50-4487-B4B0-83D02E34D85A}" type="datetime1">
              <a:rPr lang="de-AT" smtClean="0"/>
              <a:t>02.03.2026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544E64-3043-4DA6-8A5E-168E1C79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B8C14F-37EF-4226-B070-E455A50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916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CCCDCF-A69B-470F-8133-334A2661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B91F3A-CF12-4879-80FC-E443ABDE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ABF0B7-2EEE-4EE7-8C4A-70E46E949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63AD-EE2D-4DB8-8B6B-9EA3FECBF448}" type="datetime1">
              <a:rPr lang="de-AT" smtClean="0"/>
              <a:t>02.03.2026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900179-0083-4CE6-A256-A411E4CF0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89D745-4914-4421-85DD-6F9D03D6C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2689-5309-4C7A-AD51-27699FA4E4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207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strian-standards.at/" TargetMode="External"/><Relationship Id="rId3" Type="http://schemas.openxmlformats.org/officeDocument/2006/relationships/hyperlink" Target="http://www.holzforschung.at/ueber-uns/infrastruktur/akustik-center-austria" TargetMode="External"/><Relationship Id="rId7" Type="http://schemas.openxmlformats.org/officeDocument/2006/relationships/hyperlink" Target="http://www.baubook.info/de" TargetMode="External"/><Relationship Id="rId2" Type="http://schemas.openxmlformats.org/officeDocument/2006/relationships/hyperlink" Target="http://www.holzforschung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bo.at/" TargetMode="External"/><Relationship Id="rId5" Type="http://schemas.openxmlformats.org/officeDocument/2006/relationships/hyperlink" Target="http://www.proholz.at/" TargetMode="External"/><Relationship Id="rId4" Type="http://schemas.openxmlformats.org/officeDocument/2006/relationships/hyperlink" Target="http://www.infoholz.at/" TargetMode="External"/><Relationship Id="rId9" Type="http://schemas.openxmlformats.org/officeDocument/2006/relationships/hyperlink" Target="http://www.oib.or.a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ko.at/oe/gewerbe-handwerk/tischler-holzgestalter/start" TargetMode="External"/><Relationship Id="rId2" Type="http://schemas.openxmlformats.org/officeDocument/2006/relationships/hyperlink" Target="http://www.wko.at/oe/gewerbe-handwerk/tischler-holzgestalter/normenliste-tischler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BCB1635-06CA-4A0F-9D52-4079CC14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8497"/>
          </a:xfrm>
        </p:spPr>
        <p:txBody>
          <a:bodyPr>
            <a:normAutofit/>
          </a:bodyPr>
          <a:lstStyle/>
          <a:p>
            <a:pPr algn="ctr"/>
            <a:r>
              <a:rPr lang="de-AT" sz="4000" b="1" dirty="0">
                <a:latin typeface="Arial" panose="020B0604020202020204" pitchFamily="34" charset="0"/>
                <a:cs typeface="Arial" panose="020B0604020202020204" pitchFamily="34" charset="0"/>
              </a:rPr>
              <a:t>Vermeidung bauphysikalischer Schäden u. Schimmelbildung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DCFD2D5-E06A-4FD2-B582-0C461EF5E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929"/>
            <a:ext cx="10515601" cy="3418114"/>
          </a:xfrm>
        </p:spPr>
        <p:txBody>
          <a:bodyPr>
            <a:normAutofit/>
          </a:bodyPr>
          <a:lstStyle/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Was sollten wir bei der Ausführung unserer Tätigkeiten beachten?</a:t>
            </a:r>
          </a:p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Was müssen wir mit dem AG (Planer, Endkunden) abklären?</a:t>
            </a:r>
          </a:p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Müssen wir uns um die anderen Gewerke kümmern?</a:t>
            </a:r>
          </a:p>
          <a:p>
            <a:pPr algn="ctr"/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KURZ!</a:t>
            </a:r>
          </a:p>
          <a:p>
            <a:pPr algn="ctr"/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WER?, WANN?, WARUM?, WIESO? </a:t>
            </a:r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noch viele weitere WWWWWWWW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FE713B-0D05-437F-B44E-0E02A4EC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178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FACF3-F8F2-448E-87E1-19F3855D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Materialbeschaffenheit - Kombinationen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42A398-8197-4307-BEA3-7C579BD58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41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Welches Material kommt wo zum Einsatz?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Holz, Metall, Glas, Kunststoff, Dichtstoffe, Reinigungs- und Pflegemittel, Keramik, Spanplatte, Rigips,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Welches Material kann/soll wie kombiniert werden?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Verbund von verschiedenen Materialien mittels Verklebung,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teilweise lose in der Mittellage, um einen Verzug zu verhindern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Materialveränderungen auszugleichen. 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falsche Kombination von Materialien kann zu massiven Schäden am Produkt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der Umgebung führen – natürlich auch gesundheitliche Schäden hervorrufen!</a:t>
            </a:r>
            <a:endParaRPr lang="de-AT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Welche Oberflächen sind wo sinnvoll?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 belassen, konstruktiver Holzschutz, Lasur, Lack, Öl,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Welche Beschichtungen sollten wo aufgetragen werden?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HDF, MDF, Schichtstoff,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Exterior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Pflege, Wartung, Reinigung!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 Material bedarf einer anderen Reinigung, Pflege und Wartung – darüber muss der Kunde informiert werden. Produktinformation. Wartungs- und Pflegeinformation. Herstellerangaben/-empfehlungen beachten!!!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564D93-D5DA-448A-BBC7-8ED8F69D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9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82733-3BC2-4979-A41A-30E9EA31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Lichteinfall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0EE96D-49AB-473D-B23D-069E3FCBF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Lichteinfall – Sonnenlicht! Schäden im Innenbereich an Oberflächen durch nachdunkeln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ausbleichen.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Aufheizen der Innenräume.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Vermeidung durch Bedampfung wie beim K-Glas,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Einsatz von Vakuumglas, Beschattung,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Aufheizen von Materialien im Außenbereich –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Terrassen-, Fassadenholz, aber auch ALU-Schalen, oder dunkel beschichtetet Holzoberflächen.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kann wesentlich mit hellen Farben/Beschichtungen eine ungewollte Erwärmung zumindest minimiert werden. Betrifft auch Anschlussfugen. Zusätzlich die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Hinterlüftung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beachten!!!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UV-Einwirkung auf Beschichtungen und im besonderen auf Dichtstoffe.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(Anschlussfugen mit bauphysikalischer Anforderung).</a:t>
            </a:r>
          </a:p>
          <a:p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90B17E-DD1C-404C-B656-18946974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85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ABAC6-BDD6-422C-B250-EBE159CF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Fugenarten – Bekannte Bezeichnungen?!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5B68DC-ADC3-4C25-919B-42FE68F0A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Anschlussfugen ohne bauphysikalischen Anforderungen –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besondere Anforderung an das Fugendichtmittel und deren Ausführung – eher nur optisch. 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Anschlussfugen mit bauphysikalischer Anforderungen (Dichtfugen, Wartungsfugen) –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geregelt in der ÖN B 5320 – Einbau von Fenster und Außentüren in Wände. Kein freier Farbwunsch seitens des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AG´s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Planers möglich – Herstellerangaben sind unbedingt einzuhalten.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Stoßfuge –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Küchenarbeitsplatten, Verkleidungsecken bei Falz- u. Zierverkleidungen, Wand- und Deckenpaneele,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- ACHTUNG – Dichtstoffeinsatz nicht verbindlich!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Funktionsfuge –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Fugenausführung darf nicht mit einem Dichtmittel verschlossen werden, da diese Fugenausbildung ausschließlich der Funktion des Elementes dient –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Zwischen Türblatt und Zarge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zum Boden.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C4462D-4FEA-4D06-A2AA-FC1B4437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764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8FB13-1378-4E8D-85A0-3F4EB0FE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STATIK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028CC4-728D-49CD-A67A-A7A68EB26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36" y="1442356"/>
            <a:ext cx="10836728" cy="4702630"/>
          </a:xfrm>
        </p:spPr>
        <p:txBody>
          <a:bodyPr>
            <a:norm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– schwere Elemente/Möbel und wenn es nur einzelne Komponenten sind, stellen oft mehrere Probleme dar.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Gesamtelement wie Hebeschiebetürelement, Stein für Arbeitsplatte,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Belastung der Unterkonstruktion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(Estrich, Distanzboden, Trockenaufbau,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der Streifenbelastung im unteren Mauerbereich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(betrifft besonders die Durchbiegung die zu Schäden in der Funktionsfuge führen können).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Teilweise müssten Wand- und Boden-, wie Deckenbereiche statisch optimiert werden. </a:t>
            </a: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de-A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Das Gewicht ist oft schon beim Transport ein wesentlicher Faktor, der Schäden am Produkt verursachen kann.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Immer auf die Materialgewichte hinweisen. Der „Hauptfehler“ vieler Planer liegt im Bereich der „</a:t>
            </a:r>
            <a:r>
              <a:rPr lang="de-AT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Gewichtsvernachlässigung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“ vom </a:t>
            </a:r>
            <a:r>
              <a:rPr lang="de-AT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Gewichtsmeldung so rasch wie möglich an den Planer melden!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BA948F-6BFC-49FA-B8BE-17F6BEB8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91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BA343-7774-426D-8C65-A3D45252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Wer/Was - kann uns unterstützen?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BA3E66-D124-4B1D-950E-ABED29CF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71" y="1825625"/>
            <a:ext cx="10994571" cy="4351338"/>
          </a:xfrm>
        </p:spPr>
        <p:txBody>
          <a:bodyPr>
            <a:normAutofit/>
          </a:bodyPr>
          <a:lstStyle/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HFA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Holzforschung Austria - 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www.holzforschung.at</a:t>
            </a: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HFA - </a:t>
            </a:r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akustik-center-austria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www.holzforschung.at/ueber-uns/infrastruktur/akustik-center-austria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INFO-HOLZ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www.infoholz.at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Pro:Holz</a:t>
            </a:r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www.proholz.at</a:t>
            </a:r>
            <a:r>
              <a:rPr lang="de-A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Österreichisches Institut für Bauen und Ökologie - 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www.ibo.at</a:t>
            </a: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baubook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– Reinschauen. Ökologisch bauen. - </a:t>
            </a:r>
            <a:r>
              <a:rPr lang="de-A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www.baubook.info/de</a:t>
            </a:r>
            <a:endParaRPr lang="de-AT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Austrian Standards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(Normungsinstitut) - </a:t>
            </a:r>
            <a:r>
              <a:rPr lang="de-A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www.austrian-standards.at</a:t>
            </a:r>
            <a:r>
              <a:rPr lang="de-A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OIB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– Österreichisches Institut für Bautechnik </a:t>
            </a:r>
            <a:r>
              <a:rPr lang="de-A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www.oib.or.at</a:t>
            </a:r>
            <a:r>
              <a:rPr lang="de-AT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57C55D-BCDD-4753-94A2-15279D5F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051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2B12D-84FA-422A-97A2-C32CD240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BARRIEREFREIHEIT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A36B90-01B7-49FD-91F4-6E16301F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Barrierefreiheit – Behindertengerecht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– bedeutet was genau im Detail?</a:t>
            </a:r>
          </a:p>
          <a:p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Barrierefreiheit gilt im öffentlichen Bereich und betrifft ALLE!</a:t>
            </a:r>
          </a:p>
          <a:p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Behindertengerecht – betrifft die Beeinträchtigung einer einzelnen Person, einer speziellen Gruppe und dient nur deren Erleichterung und in deren unmittelbaren Umfeld. </a:t>
            </a:r>
          </a:p>
          <a:p>
            <a:pPr marL="0" indent="0">
              <a:buNone/>
            </a:pPr>
            <a:endParaRPr lang="de-AT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Barrieren vermeiden und entfernen!</a:t>
            </a:r>
          </a:p>
          <a:p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der OIB-Richtlinie 4 – Nutzungssicherheit und Barrierefreiheit – darf kein Türstaffel verwendet werden! Stimmt so? </a:t>
            </a:r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NEIN!!!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Die OIB-Richtlinien – Ausgaben – jeweils abstimmen auf der Homepage. OIB-Richtlinien werden von jedem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Budnesland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separat übernommen. Die jeweilige Ausgabe ist zu überprüfen</a:t>
            </a:r>
            <a:endParaRPr lang="de-A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EDA60C-83A0-4C62-8896-ACB3BD79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785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9EF86-5A75-4435-8692-9CB5FCED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OIB-Richtlinie 4 – 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Nutzungssicherheit und Barrierefreiheit.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2011D6-283C-49CE-A879-CB26388C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084"/>
            <a:ext cx="10994571" cy="4554992"/>
          </a:xfrm>
        </p:spPr>
        <p:txBody>
          <a:bodyPr>
            <a:normAutofit/>
          </a:bodyPr>
          <a:lstStyle/>
          <a:p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Auszug wegen Türstaffel! – Ausgabe 2019/2023</a:t>
            </a: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Unterstützende Unterlagen zur Barrierefreiheit. </a:t>
            </a:r>
          </a:p>
          <a:p>
            <a:r>
              <a:rPr lang="de-AT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www.wko.at/oe/gewerbe-handwerk/elektro-gebaeude-alarm-kommunikation/neu-technische-informationsblaetter-zur-barrierefreiheit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F35905-5551-4C69-B172-91C8DB5F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EEFA4-D547-4768-AFF7-CE66AE964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9" y="2007141"/>
            <a:ext cx="10994571" cy="21143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B5F268F-DB4D-4F1E-AF85-324333064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48" y="4713515"/>
            <a:ext cx="3326234" cy="16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3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3D32D-88BD-46E7-A7AF-F486A6D5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ALLES HÄNGT ZUSAMMEN!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2AC6-5957-4214-8B39-D4100CB5A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1915" cy="4351338"/>
          </a:xfrm>
        </p:spPr>
        <p:txBody>
          <a:bodyPr>
            <a:normAutofit lnSpcReduction="10000"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kurzer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Einblick in die Bauphysik!</a:t>
            </a: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die Verkettungen unter den einzelnen Bereichen angerissen!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Weitere Einflüsse </a:t>
            </a:r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erörtert.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Ich hoffe </a:t>
            </a:r>
            <a:r>
              <a:rPr lang="de-A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anregend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und nicht abschreckend. </a:t>
            </a:r>
          </a:p>
          <a:p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Siehe auch unter</a:t>
            </a:r>
          </a:p>
          <a:p>
            <a:r>
              <a:rPr lang="de-A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www.wko.at/oe/gewerbe-handwerk/tischler-holzgestalter/normenliste-tischler.pdf</a:t>
            </a:r>
            <a:r>
              <a:rPr lang="de-A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www.wko.at/oe/gewerbe-handwerk/tischler-holzgestalter/start</a:t>
            </a:r>
            <a:r>
              <a:rPr lang="de-A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A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Danke für euere Aufmerksamkeit.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9D5ECA-368E-4AB3-9AB9-10C4C165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668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D6DBF-B64F-4FA9-A774-201805DF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Was müssen wir bauphysikalisch beachten?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A3C6B1-DDA5-43BC-BF6E-6A1E8CC9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43" y="2340429"/>
            <a:ext cx="11457214" cy="3836534"/>
          </a:xfrm>
        </p:spPr>
        <p:txBody>
          <a:bodyPr>
            <a:normAutofit/>
          </a:bodyPr>
          <a:lstStyle/>
          <a:p>
            <a:r>
              <a:rPr lang="de-A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Schall – Akustik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(Schallschutz, Schalldämmung, Schallausbreitung)</a:t>
            </a:r>
          </a:p>
          <a:p>
            <a:r>
              <a:rPr lang="de-A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Wärmeschutz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(Wärmedämmung, Wärmeleitung, Wärmestrahlung,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….)</a:t>
            </a:r>
          </a:p>
          <a:p>
            <a:r>
              <a:rPr lang="de-A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(in Wohn-, Lager-, Arbeitsbereichen und den äußeren Einfluss)</a:t>
            </a:r>
          </a:p>
          <a:p>
            <a:r>
              <a:rPr lang="de-A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Feuchtigkeit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(Baufeuchte, Feuchtetransport, Dampfbremse, Kondensat,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r>
              <a:rPr lang="de-A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Materialbeschaffenheit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(Materialkombinationen,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r>
              <a:rPr lang="de-A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Lichteinfall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(Sonneneinwirkung, resultierende Verfärbungen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r>
              <a:rPr lang="de-A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Statik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(Gewichtserfassung, Meldung an den Planer &amp; Statiker –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l/300)</a:t>
            </a:r>
          </a:p>
          <a:p>
            <a:pPr marL="0" indent="0">
              <a:buNone/>
            </a:pP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07E326-D920-440D-A96D-E3FC75AA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078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7C9F6-2CC9-4EDC-A3AA-A0374852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Schall &amp; Akustik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67BAC-88B1-4C03-BA53-A6B11925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Akustikdecken, Akustikwände – aber ACHTUNG –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durchaus sind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Hinterlüftungen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Konstruktion erforderlich! Abhängung! Montage!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Fenster- und Türelemente, wobei hier auch auf den Einbau und die umgebenden Konstruktionen zu achten ist.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durchgehender Estrich, der eine Schallausbreitung „unterstützt“ – ACHTUNG wegen Messung der tatsächlichen Schalldämmung im eingebauten Zustand.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Möbel als Schalldämmung? Durchaus!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diese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Raumteiler genutzt werden – in einer Praxis oder einen Besprechungsbereich. </a:t>
            </a: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Schalldämmung mittels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Einlagen (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Rsp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Vollspan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Dämmplatte,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..), Absenkdichtungen, Sonderverglasungen (VSG, Folierungen, Gel,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..), Fräsungen in der Plattenoberfläche, Entkoppelungen,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Wichtig – Alle Details im Vorfeld genau abklären!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8023EC-0246-4674-A6C0-137670C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513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16965-EF23-4225-806E-2230933C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Wärmeschutz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55F18E-BE30-4F18-A220-CAD604AC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Ähnlich wie Schall &amp; Akustik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Fenster- und Türelemente, wobei hier auch auf den Einbau und die umgebenden Konstruktionen zu achten ist.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Temperaturunterschied zwischen Gang/Wohnung, Keller/Vorzimmer, Lager/Büro,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Möbel als Wärmeschutz? Durchaus!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diese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Raumteiler genutzt,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Bereich von Windfängen und Portierlogen eingesetzt werden.</a:t>
            </a: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Wärmedämmung mittels 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Türinnenlagen („Wabe“,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Rsp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Vollspan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Dämmplatte,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..), Absenkdichtungen, Sonderverglasungen (VSG, Folierungen, ISO, Vakuum,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udgl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..) – Achtung wegen Folierungen bei ESG – hebt eventuell deren Schutzfunktion auf!!!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Wichtig – Alle Anforderungen im Vorfeld genau abklären!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6825F1-C303-4FE8-95C1-2951CD5A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15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0DF92-9B36-421D-A3EF-4AD22AF6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1661"/>
          </a:xfrm>
        </p:spPr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KLIMA und dessen Veränderungen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A8EC33-3ECE-4916-B78A-9C6411E4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6E6E24-82D8-4F3A-A550-709F016E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20022">
            <a:off x="7171030" y="-850224"/>
            <a:ext cx="1964741" cy="71562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48748F-C6C2-465F-A743-F5E179CB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35176">
            <a:off x="3935441" y="-772500"/>
            <a:ext cx="1065357" cy="70766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726B59E-8981-4811-B484-BF0BA4BB0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28674">
            <a:off x="1245458" y="2820181"/>
            <a:ext cx="2631292" cy="38469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A0C586-9874-4B24-AA59-9D67ACA22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59635">
            <a:off x="6945138" y="1900133"/>
            <a:ext cx="447270" cy="44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3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1BD08-D33F-44CA-BCE9-3E252288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KLIMA - Klimaveränderungen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C13E31-3660-4953-A357-E1DEFCD0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Klima und Klimaveränderungen betreffen uns in allen Bereichen.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Und! Die klimatischen Veränderungen sind derzeitig schneller als wir reagieren können (siehe aktuelle </a:t>
            </a:r>
            <a:r>
              <a:rPr lang="de-AT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Vorseite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Oft werden die klimatischen Einwirkungen nicht richtig berücksichtigt. Schwankungen während den Jahreszeiten. </a:t>
            </a:r>
            <a:r>
              <a:rPr lang="de-A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Klimaklassen der Hersteller und deren Angaben sind im wesentlichen zu beachten. </a:t>
            </a:r>
          </a:p>
          <a:p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– immer die Einbauanleitungen und Montagevorgaben (Montagöffnung) genau einhalten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die Prüfungsaufzeichnungen einsehen. </a:t>
            </a:r>
          </a:p>
          <a:p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– Problem der Durchfeuchtung von Materialien, Schimmelbildungen bei mangelnder Auslüftung der Feuchtigkeit. Reicht Stoßlüftung? Kann eine Heizung die erforderliche Luftwalze zum Abtrocknen gewährleisten?</a:t>
            </a:r>
          </a:p>
          <a:p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Wärmebrücken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Laubengangtüren (Zylinder, Beschlag), Fenster (bei Dichtungsschaden, Beschlag, Zwangsbelüftungen,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66091B-D8C2-4E90-89F2-668DF48A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424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3797B-A1CF-4502-BFB5-07C5EE5E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RAUMKLIMA – zu vernachlässigen?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C22E00-0D32-48D1-8B20-C8198534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14" y="1741714"/>
            <a:ext cx="10755086" cy="4435249"/>
          </a:xfrm>
        </p:spPr>
        <p:txBody>
          <a:bodyPr>
            <a:norm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der aktuellen Arbeit der Normung ist das Raumklima ein wesentlicher Bereich.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WARUM? 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Wegen den Herstellerangaben und den Erfahrungen der Sachverständigen und den Dokumentationen von Schäden und Laborprüfungen. 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WUNSCH! WÄRE! 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Eine einheitliche Formulierung an die sich die AG während der Bauphase halten müssen, aber auch jeder Nutzer nach der Übergabe. AG ist eben nicht immer der nachfolgende Nutzer.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DB3786-3615-4DBB-8084-1E304476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393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99EBF-9A06-4EA7-854E-84C62674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5125"/>
            <a:ext cx="11413671" cy="1325563"/>
          </a:xfrm>
        </p:spPr>
        <p:txBody>
          <a:bodyPr>
            <a:normAutofit/>
          </a:bodyPr>
          <a:lstStyle/>
          <a:p>
            <a:pPr algn="ctr"/>
            <a:r>
              <a:rPr lang="de-AT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Raumklima</a:t>
            </a:r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 – Auszug aus Normentwurf ÖN B 2217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3EFC73-13E5-423E-A3C1-4C70FE5D2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Nachfolgende Formulierung liegt vor, muss aber so noch in den Arbeitsgruppen und Komitees übernommen/akzeptiert werden. Wichtig für Handwerk und Industrie. </a:t>
            </a:r>
          </a:p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Voraussetzungen für die Ausführung sind;</a:t>
            </a:r>
          </a:p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vor der Montage im Innenbereich muss das ausheizen gemäß ÖNORM B 3732 abgeschlossen sein;</a:t>
            </a:r>
          </a:p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für die Montagearbeiten im Innenbereich muss zum Zeitpunkt der Montage eine Mindesttemperatur des Untergrundes von 12 Grad Celsius eingehalten werden;</a:t>
            </a:r>
          </a:p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Vom Auftraggeber beigestellte Lagerungsmöglichkeiten müssen bei </a:t>
            </a:r>
            <a:r>
              <a:rPr lang="de-AT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materialspezifischen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 Erfordernissen die gleichen klimatischen Bedingungen wie der Montageort erfüllen;</a:t>
            </a:r>
          </a:p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Ab der Lagerung bis zum Zeitpunkt der Übergabe von Innenbauteilen (z.B. Innentüren) ist eine geschlossene Gebäudehülle erforderlich. </a:t>
            </a:r>
            <a:r>
              <a:rPr lang="de-AT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das Raumklima sind während dieser Zeitspanne die Werte der relativen Luftfeuchtigkeit zwischen 40% bis 60% und der Raumtemperatur zwischen 12 Grad Celsius und 28 Grad Celsius zu gewährleisten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, sofern keine anderen </a:t>
            </a:r>
            <a:r>
              <a:rPr lang="de-AT" sz="1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materialspezifischen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 Erfordernisse bestehen.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ts val="1210"/>
              </a:lnSpc>
              <a:spcAft>
                <a:spcPts val="920"/>
              </a:spcAft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F6D911-BCA5-4D15-A3BD-6C432C92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70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8E96B-8F4E-4718-BE37-005A36FF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3600" b="1" dirty="0">
                <a:latin typeface="Arial" panose="020B0604020202020204" pitchFamily="34" charset="0"/>
                <a:cs typeface="Arial" panose="020B0604020202020204" pitchFamily="34" charset="0"/>
              </a:rPr>
              <a:t>Feuchtigkeit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806D38-52F3-4E01-A9F6-DDB3176C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5771"/>
            <a:ext cx="10711543" cy="4631192"/>
          </a:xfrm>
        </p:spPr>
        <p:txBody>
          <a:bodyPr>
            <a:normAutofit/>
          </a:bodyPr>
          <a:lstStyle/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Feuchtigkeit! 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In der Luft, in den Anschlussbereichen, Baurückstände, aber auch nicht zu vergessen – als Regen, Hagel, Schnee (Lawinen), Wasser als Hangwasser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bei Überschwemmungen. Wichtig – Luftaustausch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eine geregelte Entfeuchtung.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Derzeitige Forderung in der Normungsarbeit – die relative Luftfeuchtigkeit muss vom AG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besonders vom Nutzer unter 60% gehalten werden. </a:t>
            </a:r>
            <a:r>
              <a:rPr lang="de-AT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Materialtechnisch gesehen wären 40-60% ideal – auch für den Mensch. </a:t>
            </a:r>
          </a:p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An ständig durchfeuchteten Bereichen kann es zu Schimmelbildungen kommen. Im schlimmsten Fall entstehen auch Fruchtkörper. </a:t>
            </a:r>
          </a:p>
          <a:p>
            <a:r>
              <a:rPr lang="de-A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 – MÖBEL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– an Außenwänden – </a:t>
            </a:r>
            <a:r>
              <a:rPr lang="de-AT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Hinterlüftung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erforderlich. Vor einer Anfertigung u. Montage sollte die vor Ort Situation geklärt sein. Besonders im Niedertemperaturbereich – fehlende Zirkulation!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E3372F-94F6-4506-AF4B-756AAAC9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AK-Technik&amp;Rechtliche Anforderungen - BI der Tischler &amp; Holzgestalter - Techniktag 25.02.2026 - Mitsch/Distel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340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1944</Words>
  <Application>Microsoft Office PowerPoint</Application>
  <PresentationFormat>Breitbild</PresentationFormat>
  <Paragraphs>133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Vermeidung bauphysikalischer Schäden u. Schimmelbildung</vt:lpstr>
      <vt:lpstr>Was müssen wir bauphysikalisch beachten?</vt:lpstr>
      <vt:lpstr>Schall &amp; Akustik</vt:lpstr>
      <vt:lpstr>Wärmeschutz</vt:lpstr>
      <vt:lpstr>KLIMA und dessen Veränderungen</vt:lpstr>
      <vt:lpstr>KLIMA - Klimaveränderungen</vt:lpstr>
      <vt:lpstr>RAUMKLIMA – zu vernachlässigen?</vt:lpstr>
      <vt:lpstr>Raumklima – Auszug aus Normentwurf ÖN B 2217</vt:lpstr>
      <vt:lpstr>Feuchtigkeit</vt:lpstr>
      <vt:lpstr>Materialbeschaffenheit - Kombinationen</vt:lpstr>
      <vt:lpstr>Lichteinfall</vt:lpstr>
      <vt:lpstr>Fugenarten – Bekannte Bezeichnungen?!</vt:lpstr>
      <vt:lpstr>STATIK</vt:lpstr>
      <vt:lpstr>Wer/Was - kann uns unterstützen?</vt:lpstr>
      <vt:lpstr>BARRIEREFREIHEIT</vt:lpstr>
      <vt:lpstr>OIB-Richtlinie 4 – Nutzungssicherheit und Barrierefreiheit. </vt:lpstr>
      <vt:lpstr>ALLES HÄNGT ZUSAMMEN!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DISTEL</dc:creator>
  <cp:lastModifiedBy>Andreas DISTEL</cp:lastModifiedBy>
  <cp:revision>43</cp:revision>
  <cp:lastPrinted>2025-10-06T12:32:57Z</cp:lastPrinted>
  <dcterms:created xsi:type="dcterms:W3CDTF">2025-10-02T16:55:33Z</dcterms:created>
  <dcterms:modified xsi:type="dcterms:W3CDTF">2026-03-02T05:43:53Z</dcterms:modified>
</cp:coreProperties>
</file>